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 Soph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45E96DF-82CD-4D54-A9C9-A8BFEB2625C5}">
  <a:tblStyle styleId="{645E96DF-82CD-4D54-A9C9-A8BFEB262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8T17:48:46.570" idx="1">
    <p:pos x="196" y="967"/>
    <p:text>I would skip the math here. It is just make it too detailed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3949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Qwilt - Confidential Proprietary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58883" y="2353294"/>
            <a:ext cx="4198917" cy="12707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1" y="1143000"/>
            <a:ext cx="2472101" cy="83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77000" y="6477000"/>
            <a:ext cx="2286000" cy="28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Qwilt Confidential &amp; Proprietary   </a:t>
            </a:r>
            <a:fld id="{00000000-1234-1234-1234-123412341234}" type="slidenum">
              <a:rPr lang="en-US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77000" y="6477000"/>
            <a:ext cx="2286000" cy="28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Qwilt Confidential &amp; Proprietary   </a:t>
            </a:r>
            <a:fld id="{00000000-1234-1234-1234-123412341234}" type="slidenum">
              <a:rPr lang="en-US" sz="10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54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54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77000" y="6477000"/>
            <a:ext cx="2286000" cy="28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Qwilt Confidential &amp; Proprietary  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ct val="50000"/>
              <a:buFont typeface="Noto Sans Symbols"/>
              <a:buChar char="▪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ct val="500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667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r" rt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77000" y="6477000"/>
            <a:ext cx="2286000" cy="28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Qwilt Confidential &amp; Proprietary   </a:t>
            </a:r>
            <a:fld id="{00000000-1234-1234-1234-123412341234}" type="slidenum">
              <a:rPr lang="en-US" sz="100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54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540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-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5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477000" y="6477000"/>
            <a:ext cx="2286000" cy="28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Confidential &amp; Proprietary   </a:t>
            </a:r>
            <a:fld id="{00000000-1234-1234-1234-123412341234}" type="slidenum">
              <a:rPr lang="en-US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546" y="6477000"/>
            <a:ext cx="827122" cy="27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1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54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1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wiki.apache.org/confluence/display/TC/Tenanc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825" y="2020050"/>
            <a:ext cx="3779400" cy="10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1086825" y="3364250"/>
            <a:ext cx="60036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000"/>
              <a:t>Tenancy</a:t>
            </a:r>
          </a:p>
          <a:p>
            <a:pPr lvl="0" rtl="0">
              <a:spcBef>
                <a:spcPts val="0"/>
              </a:spcBef>
              <a:buNone/>
            </a:pPr>
            <a:endParaRPr sz="4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Oren Shemesh and Nir B. Sopher October 2017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orens@qwilt.com, nirs@qwilt.com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What’s new in TC 2.1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See 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https://cwiki.apache.org/confluence/display/TC/Tenancy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Tenancy </a:t>
            </a:r>
            <a:r>
              <a:rPr lang="en-US" b="1">
                <a:solidFill>
                  <a:srgbClr val="222222"/>
                </a:solidFill>
                <a:highlight>
                  <a:srgbClr val="FFFFFF"/>
                </a:highlight>
              </a:rPr>
              <a:t>replaces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the deliveryservice_tmuser table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Allows </a:t>
            </a:r>
            <a:r>
              <a:rPr lang="en-US" b="1">
                <a:solidFill>
                  <a:srgbClr val="222222"/>
                </a:solidFill>
                <a:highlight>
                  <a:srgbClr val="FFFFFF"/>
                </a:highlight>
              </a:rPr>
              <a:t>grouping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DSes and Users for access management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Scalable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Manageable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Suitable for Self-Service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Resources managed via Tenancy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Tenants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sz="2600"/>
              <a:t>A new type of entity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Can represent e.g. a content provider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Users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A user belongs to exactly one tenant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Delivery Services</a:t>
            </a:r>
          </a:p>
          <a:p>
            <a:pPr marL="914400" lvl="1" indent="-228600" rtl="0">
              <a:spcBef>
                <a:spcPts val="520"/>
              </a:spcBef>
            </a:pPr>
            <a:r>
              <a:rPr lang="en-US"/>
              <a:t>A</a:t>
            </a:r>
            <a:r>
              <a:rPr lang="en-US" sz="2600"/>
              <a:t> </a:t>
            </a:r>
            <a:r>
              <a:rPr lang="en-US"/>
              <a:t>DS </a:t>
            </a:r>
            <a:r>
              <a:rPr lang="en-US" sz="2600"/>
              <a:t>belongs to </a:t>
            </a:r>
            <a:r>
              <a:rPr lang="en-US"/>
              <a:t>exactly </a:t>
            </a:r>
            <a:r>
              <a:rPr lang="en-US" sz="2600"/>
              <a:t>one tenant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Hierarchy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The single ‘root’ tenant always exists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Has no parent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All other tenants have a single parent tenant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Definition: Tenant T1 </a:t>
            </a:r>
            <a:r>
              <a:rPr lang="en-US" b="1"/>
              <a:t>contains </a:t>
            </a:r>
            <a:r>
              <a:rPr lang="en-US"/>
              <a:t>T2 iff </a:t>
            </a:r>
            <a:br>
              <a:rPr lang="en-US"/>
            </a:br>
            <a:r>
              <a:rPr lang="en-US"/>
              <a:t>(T1 == T2) or (T1 is an ancestor of T2)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 sz="2200"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Hierarchy - Sample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667400"/>
            <a:ext cx="8520600" cy="464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root </a:t>
            </a:r>
            <a:r>
              <a:rPr lang="en-US" b="1" dirty="0"/>
              <a:t>contains </a:t>
            </a:r>
            <a:r>
              <a:rPr lang="en-US" dirty="0"/>
              <a:t>root, </a:t>
            </a:r>
            <a:r>
              <a:rPr lang="en-US" dirty="0" smtClean="0"/>
              <a:t>si</a:t>
            </a:r>
            <a:r>
              <a:rPr lang="en-US" dirty="0" smtClean="0"/>
              <a:t>m</a:t>
            </a:r>
            <a:r>
              <a:rPr lang="en-US" dirty="0"/>
              <a:t>, </a:t>
            </a:r>
            <a:r>
              <a:rPr lang="en-US" dirty="0"/>
              <a:t>s</a:t>
            </a:r>
            <a:r>
              <a:rPr lang="en-US" dirty="0" smtClean="0"/>
              <a:t>ong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im-</a:t>
            </a:r>
            <a:r>
              <a:rPr lang="en-US" dirty="0" err="1" smtClean="0"/>
              <a:t>vod</a:t>
            </a:r>
            <a:r>
              <a:rPr lang="en-US" dirty="0"/>
              <a:t>, </a:t>
            </a:r>
            <a:r>
              <a:rPr lang="en-US" dirty="0"/>
              <a:t>s</a:t>
            </a:r>
            <a:r>
              <a:rPr lang="en-US" dirty="0" smtClean="0"/>
              <a:t>im-live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im </a:t>
            </a:r>
            <a:r>
              <a:rPr lang="en-US" b="1" dirty="0"/>
              <a:t>contains </a:t>
            </a:r>
            <a:r>
              <a:rPr lang="en-US" dirty="0"/>
              <a:t>s</a:t>
            </a:r>
            <a:r>
              <a:rPr lang="en-US" dirty="0" smtClean="0"/>
              <a:t>im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</a:t>
            </a:r>
            <a:r>
              <a:rPr lang="en-US" dirty="0" smtClean="0"/>
              <a:t>im-</a:t>
            </a:r>
            <a:r>
              <a:rPr lang="en-US" dirty="0" err="1" smtClean="0"/>
              <a:t>vod</a:t>
            </a:r>
            <a:r>
              <a:rPr lang="en-US" dirty="0"/>
              <a:t>, </a:t>
            </a:r>
            <a:r>
              <a:rPr lang="en-US" dirty="0"/>
              <a:t>s</a:t>
            </a:r>
            <a:r>
              <a:rPr lang="en-US" dirty="0" smtClean="0"/>
              <a:t>im-live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ong </a:t>
            </a:r>
            <a:r>
              <a:rPr lang="en-US" b="1" dirty="0"/>
              <a:t>contains </a:t>
            </a:r>
            <a:r>
              <a:rPr lang="en-US" dirty="0"/>
              <a:t>s</a:t>
            </a:r>
            <a:r>
              <a:rPr lang="en-US" dirty="0" smtClean="0"/>
              <a:t>ong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im </a:t>
            </a:r>
            <a:r>
              <a:rPr lang="en-US" dirty="0"/>
              <a:t>and </a:t>
            </a:r>
            <a:r>
              <a:rPr lang="en-US" dirty="0"/>
              <a:t>s</a:t>
            </a:r>
            <a:r>
              <a:rPr lang="en-US" dirty="0" smtClean="0"/>
              <a:t>ong </a:t>
            </a:r>
            <a:r>
              <a:rPr lang="en-US" dirty="0"/>
              <a:t>are </a:t>
            </a:r>
            <a:r>
              <a:rPr lang="en-US" b="1" dirty="0"/>
              <a:t>not </a:t>
            </a:r>
            <a:r>
              <a:rPr lang="en-US" dirty="0"/>
              <a:t>related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sz="2200" dirty="0"/>
          </a:p>
        </p:txBody>
      </p:sp>
      <p:sp>
        <p:nvSpPr>
          <p:cNvPr id="172" name="Shape 172"/>
          <p:cNvSpPr/>
          <p:nvPr/>
        </p:nvSpPr>
        <p:spPr>
          <a:xfrm>
            <a:off x="6311568" y="198306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367D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root</a:t>
            </a:r>
          </a:p>
        </p:txBody>
      </p:sp>
      <p:sp>
        <p:nvSpPr>
          <p:cNvPr id="173" name="Shape 173"/>
          <p:cNvSpPr/>
          <p:nvPr/>
        </p:nvSpPr>
        <p:spPr>
          <a:xfrm>
            <a:off x="7212415" y="3037962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ong</a:t>
            </a:r>
            <a:endParaRPr lang="en-US"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403022" y="30379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</a:t>
            </a:r>
            <a:endParaRPr lang="en-US"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543825" y="414012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im-</a:t>
            </a:r>
            <a:r>
              <a:rPr lang="en-US" sz="18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vod</a:t>
            </a:r>
            <a:endParaRPr lang="en-US"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6311568" y="414012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18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im-live</a:t>
            </a:r>
            <a:endParaRPr lang="en-US" sz="18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" name="Shape 177"/>
          <p:cNvCxnSpPr>
            <a:stCxn id="172" idx="2"/>
            <a:endCxn id="173" idx="0"/>
          </p:cNvCxnSpPr>
          <p:nvPr/>
        </p:nvCxnSpPr>
        <p:spPr>
          <a:xfrm rot="-5400000" flipH="1">
            <a:off x="7224918" y="2281261"/>
            <a:ext cx="612300" cy="9009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Shape 178"/>
          <p:cNvCxnSpPr>
            <a:stCxn id="174" idx="0"/>
            <a:endCxn id="172" idx="2"/>
          </p:cNvCxnSpPr>
          <p:nvPr/>
        </p:nvCxnSpPr>
        <p:spPr>
          <a:xfrm rot="-5400000">
            <a:off x="6320122" y="2277600"/>
            <a:ext cx="612300" cy="9084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Shape 179"/>
          <p:cNvCxnSpPr>
            <a:stCxn id="174" idx="2"/>
            <a:endCxn id="176" idx="0"/>
          </p:cNvCxnSpPr>
          <p:nvPr/>
        </p:nvCxnSpPr>
        <p:spPr>
          <a:xfrm rot="-5400000" flipH="1">
            <a:off x="6296422" y="3356100"/>
            <a:ext cx="659700" cy="9084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Shape 180"/>
          <p:cNvCxnSpPr>
            <a:stCxn id="175" idx="0"/>
            <a:endCxn id="174" idx="2"/>
          </p:cNvCxnSpPr>
          <p:nvPr/>
        </p:nvCxnSpPr>
        <p:spPr>
          <a:xfrm rot="-5400000">
            <a:off x="5412625" y="3380676"/>
            <a:ext cx="659700" cy="859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Basic Functionality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466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20"/>
              </a:spcBef>
              <a:buNone/>
            </a:pPr>
            <a:r>
              <a:rPr lang="en-US" sz="2600"/>
              <a:t>Set UT = User Tenant</a:t>
            </a:r>
          </a:p>
          <a:p>
            <a:pPr marL="0" lvl="0" indent="0" rtl="0">
              <a:spcBef>
                <a:spcPts val="520"/>
              </a:spcBef>
              <a:buNone/>
            </a:pPr>
            <a:r>
              <a:rPr lang="en-US" sz="2600"/>
              <a:t>Set RT = Resource Tenant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 b="1"/>
              <a:t>Can user U access resource R 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If UT </a:t>
            </a:r>
            <a:r>
              <a:rPr lang="en-US" sz="2800" b="1"/>
              <a:t>contains</a:t>
            </a:r>
            <a:r>
              <a:rPr lang="en-US" sz="2800"/>
              <a:t>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RT: YES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Otherwise: NO</a:t>
            </a:r>
            <a:b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lang="en-US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-US" b="1">
                <a:solidFill>
                  <a:srgbClr val="222222"/>
                </a:solidFill>
                <a:highlight>
                  <a:srgbClr val="FFFFFF"/>
                </a:highlight>
              </a:rPr>
              <a:t>Can user U set resource tenant to T1 ?</a:t>
            </a:r>
          </a:p>
          <a:p>
            <a:pPr marL="914400" lvl="1" indent="-393700" rtl="0">
              <a:spcBef>
                <a:spcPts val="520"/>
              </a:spcBef>
              <a:buSzPct val="100000"/>
              <a:buFont typeface="Arial"/>
            </a:pPr>
            <a:r>
              <a:rPr lang="en-US" sz="2600">
                <a:solidFill>
                  <a:srgbClr val="222222"/>
                </a:solidFill>
              </a:rPr>
              <a:t>If UT </a:t>
            </a:r>
            <a:r>
              <a:rPr lang="en-US" b="1"/>
              <a:t>contains</a:t>
            </a:r>
            <a:r>
              <a:rPr lang="en-US"/>
              <a:t> </a:t>
            </a:r>
            <a:r>
              <a:rPr lang="en-US" sz="2600">
                <a:solidFill>
                  <a:srgbClr val="222222"/>
                </a:solidFill>
              </a:rPr>
              <a:t>T1: YES</a:t>
            </a:r>
          </a:p>
          <a:p>
            <a:pPr marL="914400" lvl="1" indent="-393700" rtl="0">
              <a:spcBef>
                <a:spcPts val="520"/>
              </a:spcBef>
              <a:buClr>
                <a:srgbClr val="222222"/>
              </a:buClr>
              <a:buSzPct val="100000"/>
              <a:buFont typeface="Arial"/>
            </a:pPr>
            <a:r>
              <a:rPr lang="en-US" sz="2600">
                <a:solidFill>
                  <a:srgbClr val="222222"/>
                </a:solidFill>
              </a:rPr>
              <a:t>Otherwise: NO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Time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CRUD API Conventions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GET-all queries: Returns only resources with tenants allowing access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GET, POST, PUT, DELETE: If current resource tenant does not allow access: </a:t>
            </a:r>
            <a:b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US" b="1">
                <a:solidFill>
                  <a:srgbClr val="222222"/>
                </a:solidFill>
                <a:highlight>
                  <a:srgbClr val="FFFFFF"/>
                </a:highlight>
              </a:rPr>
              <a:t>403 Forbidden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</a:rPr>
              <a:t>POST,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PUT: If new tenant is not allowed: </a:t>
            </a:r>
            <a:b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US" b="1">
                <a:solidFill>
                  <a:srgbClr val="222222"/>
                </a:solidFill>
                <a:highlight>
                  <a:srgbClr val="FFFFFF"/>
                </a:highlight>
              </a:rPr>
              <a:t>400 Bad Request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Upgrade Issues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Global Parameter use_tenancy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Default Value:  False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When False: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Tenancy is not checked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deliveryservice_tmuser table is used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Resources can have no tenant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When True: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Tenancy is checked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deliveryservice_tmuser table is not used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Forces all new resources to have a tenant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Forbids removal of resource tenancy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Upgrade Procedure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After upgrade to 2.1, only the root tenant exists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Assign at least one </a:t>
            </a:r>
            <a:r>
              <a:rPr lang="en-US">
                <a:solidFill>
                  <a:srgbClr val="222222"/>
                </a:solidFill>
              </a:rPr>
              <a:t>admin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user to the root tenant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Create tenant hierarchy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Assign tenant to (all) DSes and Users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Set use_tenancy to True</a:t>
            </a:r>
          </a:p>
          <a:p>
            <a:pPr marL="457200" lvl="0" indent="-228600" rtl="0">
              <a:spcBef>
                <a:spcPts val="0"/>
              </a:spcBef>
              <a:buClr>
                <a:srgbClr val="222222"/>
              </a:buClr>
              <a:buAutoNum type="arabicPeriod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Note:</a:t>
            </a:r>
          </a:p>
          <a:p>
            <a:pPr marL="914400" lvl="1" indent="-393700" rtl="0">
              <a:spcBef>
                <a:spcPts val="520"/>
              </a:spcBef>
              <a:buClr>
                <a:srgbClr val="222222"/>
              </a:buClr>
              <a:buSzPct val="100000"/>
              <a:buFont typeface="Arial"/>
            </a:pPr>
            <a:r>
              <a:rPr lang="en-US" sz="2600">
                <a:solidFill>
                  <a:srgbClr val="222222"/>
                </a:solidFill>
              </a:rPr>
              <a:t>Resources with no tenant are </a:t>
            </a:r>
            <a:r>
              <a:rPr lang="en-US">
                <a:solidFill>
                  <a:srgbClr val="222222"/>
                </a:solidFill>
              </a:rPr>
              <a:t>accessible</a:t>
            </a:r>
            <a:r>
              <a:rPr lang="en-US" sz="2600">
                <a:solidFill>
                  <a:srgbClr val="222222"/>
                </a:solidFill>
              </a:rPr>
              <a:t> by everyone</a:t>
            </a:r>
          </a:p>
          <a:p>
            <a:pPr marL="914400" lvl="1" indent="-393700" rtl="0">
              <a:spcBef>
                <a:spcPts val="520"/>
              </a:spcBef>
              <a:buClr>
                <a:srgbClr val="222222"/>
              </a:buClr>
              <a:buSzPct val="100000"/>
              <a:buFont typeface="Arial"/>
            </a:pPr>
            <a:r>
              <a:rPr lang="en-US" sz="2600">
                <a:solidFill>
                  <a:srgbClr val="222222"/>
                </a:solidFill>
              </a:rPr>
              <a:t>Users </a:t>
            </a:r>
            <a:r>
              <a:rPr lang="en-US">
                <a:solidFill>
                  <a:srgbClr val="222222"/>
                </a:solidFill>
              </a:rPr>
              <a:t>with </a:t>
            </a:r>
            <a:r>
              <a:rPr lang="en-US" sz="2600">
                <a:solidFill>
                  <a:srgbClr val="222222"/>
                </a:solidFill>
              </a:rPr>
              <a:t>no tenant can only access resources with no tena</a:t>
            </a:r>
            <a:r>
              <a:rPr lang="en-US">
                <a:solidFill>
                  <a:srgbClr val="222222"/>
                </a:solidFill>
              </a:rPr>
              <a:t>n</a:t>
            </a:r>
            <a:r>
              <a:rPr lang="en-US" sz="2600">
                <a:solidFill>
                  <a:srgbClr val="222222"/>
                </a:solidFill>
              </a:rPr>
              <a:t>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Context: Self Service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4294967295"/>
          </p:nvPr>
        </p:nvSpPr>
        <p:spPr>
          <a:xfrm>
            <a:off x="636200" y="2844957"/>
            <a:ext cx="8229600" cy="176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During the last meetup, Qwilt presented the following slides, as part of a presentation on ‘Self-Service’...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Basic Functionality - Considering Upgrade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466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20"/>
              </a:spcBef>
              <a:buNone/>
            </a:pPr>
            <a:r>
              <a:rPr lang="en-US" sz="2600"/>
              <a:t>Set UT = User Tenant</a:t>
            </a:r>
          </a:p>
          <a:p>
            <a:pPr marL="0" lvl="0" indent="0" rtl="0">
              <a:spcBef>
                <a:spcPts val="520"/>
              </a:spcBef>
              <a:buNone/>
            </a:pPr>
            <a:r>
              <a:rPr lang="en-US" sz="2600"/>
              <a:t>Set RT = Resource Tenant</a:t>
            </a:r>
            <a:br>
              <a:rPr lang="en-US" sz="2600"/>
            </a:br>
            <a:endParaRPr lang="en-US" sz="2600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Can user U access resource R ?</a:t>
            </a:r>
          </a:p>
          <a:p>
            <a:pPr marL="914400" lvl="1" indent="-228600" rtl="0">
              <a:spcBef>
                <a:spcPts val="0"/>
              </a:spcBef>
              <a:buClr>
                <a:srgbClr val="FF0000"/>
              </a:buClr>
            </a:pPr>
            <a:r>
              <a:rPr lang="en-US">
                <a:solidFill>
                  <a:srgbClr val="FF0000"/>
                </a:solidFill>
                <a:highlight>
                  <a:srgbClr val="FFFFFF"/>
                </a:highlight>
              </a:rPr>
              <a:t>If RT is None: YES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If UT </a:t>
            </a:r>
            <a:r>
              <a:rPr lang="en-US" sz="2800" b="1"/>
              <a:t>contains</a:t>
            </a:r>
            <a:r>
              <a:rPr lang="en-US" sz="2800"/>
              <a:t>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RT: YES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Otherwise: NO</a:t>
            </a:r>
            <a:b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lang="en-US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</a:pPr>
            <a:r>
              <a:rPr lang="en-US">
                <a:solidFill>
                  <a:srgbClr val="FF0000"/>
                </a:solidFill>
                <a:highlight>
                  <a:srgbClr val="FFFFFF"/>
                </a:highlight>
              </a:rPr>
              <a:t>Note: A User with no tenant can access only resources with no tenant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API Changes due to Tenancy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Added ‘tenant’ field to User and 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In most APIs, </a:t>
            </a:r>
            <a:r>
              <a:rPr lang="en-US">
                <a:solidFill>
                  <a:srgbClr val="222222"/>
                </a:solidFill>
              </a:rPr>
              <a:t>‘tenant’ field is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not mandatory when use_tenancy is False, to prevent breaking the API</a:t>
            </a:r>
          </a:p>
          <a:p>
            <a:pPr marL="457200" lvl="0" indent="-228600" rtl="0"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However, when </a:t>
            </a:r>
            <a:r>
              <a:rPr lang="en-US">
                <a:solidFill>
                  <a:srgbClr val="222222"/>
                </a:solidFill>
              </a:rPr>
              <a:t>use_tenancy is True, it is </a:t>
            </a:r>
            <a:r>
              <a:rPr lang="en-US" b="1">
                <a:solidFill>
                  <a:srgbClr val="222222"/>
                </a:solidFill>
              </a:rPr>
              <a:t>mandatory</a:t>
            </a:r>
          </a:p>
          <a:p>
            <a:pPr marL="914400" lvl="1" indent="-228600" rtl="0"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</a:rPr>
              <a:t>Breaks the API ….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Old UI Adjustments (In Traffic Ops Code)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Traffic OPs Does not show tenant fields. However: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Adding a DS sets its tenant to the current user tenant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Adding a user makes it a user with no tenant (Too scary to make it to the current user tenant)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List of DSes is filtered according to current user tenant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 other checks are made. </a:t>
            </a:r>
            <a:b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E.g. If by any chance you get to see a DS which does not belong to you, you CAN edit it.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Details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Inactive Tenants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 tenant can be inactive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When Tenant T1 is inactive: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Users with UT == T1 cannot do anything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Resources with tenant T1 can be accessed by users of a tenant that contains tenant T1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Derived Tenancy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Regexps: Have a separate table, but are 1:1 to DS, hence the DS tenant is the regexp tenant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Same for SSL keys, Jobs, URL signatures, etc.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Steering Delivery Services: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To create/edit a steering DS record, you must have access to the steering DS and to the target DS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To read a steering DS, you need access only to </a:t>
            </a:r>
            <a:r>
              <a:rPr lang="en-US">
                <a:solidFill>
                  <a:srgbClr val="222222"/>
                </a:solidFill>
              </a:rPr>
              <a:t>the steering 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Plans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Make use_tenancy True by default (?)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Assign root tenant to admin user(?) in post_install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Need community agreement (Breaks API)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app/Utils/Tenant.pm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Main Primitive:</a:t>
            </a:r>
            <a:br>
              <a:rPr lang="en-US" sz="2400"/>
            </a:br>
            <a:r>
              <a:rPr lang="en-US" sz="2400" b="1"/>
              <a:t>May a user of tenant </a:t>
            </a:r>
            <a:r>
              <a:rPr lang="en-US" sz="2400" b="1">
                <a:solidFill>
                  <a:srgbClr val="0000FF"/>
                </a:solidFill>
              </a:rPr>
              <a:t>U,</a:t>
            </a:r>
            <a:r>
              <a:rPr lang="en-US" sz="2400" b="1"/>
              <a:t> </a:t>
            </a:r>
            <a:br>
              <a:rPr lang="en-US" sz="2400" b="1"/>
            </a:br>
            <a:r>
              <a:rPr lang="en-US" sz="2400" b="1"/>
              <a:t>access resource of type </a:t>
            </a:r>
            <a:r>
              <a:rPr lang="en-US" sz="2400" b="1">
                <a:solidFill>
                  <a:schemeClr val="accent4"/>
                </a:solidFill>
              </a:rPr>
              <a:t>R, 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>
                <a:solidFill>
                  <a:srgbClr val="000000"/>
                </a:solidFill>
              </a:rPr>
              <a:t>owned by tenant </a:t>
            </a:r>
            <a:r>
              <a:rPr lang="en-US" sz="2400" b="1">
                <a:solidFill>
                  <a:srgbClr val="00FF00"/>
                </a:solidFill>
              </a:rPr>
              <a:t>T</a:t>
            </a:r>
            <a:r>
              <a:rPr lang="en-US" sz="2400" b="1">
                <a:solidFill>
                  <a:srgbClr val="000000"/>
                </a:solidFill>
              </a:rPr>
              <a:t>?</a:t>
            </a:r>
          </a:p>
          <a:p>
            <a:pPr marR="0" lvl="1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Noto Sans Symbols"/>
              <a:buChar char="-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$tenant_utils-&gt;</a:t>
            </a:r>
            <a:b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is_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_resource_accessible_to_tenant</a:t>
            </a:r>
            <a:b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800" b="1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$ds-&gt;tenant_id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$user-&gt;tenant_id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Syntactic Sugar - current user</a:t>
            </a:r>
            <a:br>
              <a:rPr lang="en-US" sz="2400"/>
            </a:br>
            <a:r>
              <a:rPr lang="en-US" sz="2400" b="1"/>
              <a:t>May the current user </a:t>
            </a:r>
            <a:br>
              <a:rPr lang="en-US" sz="2400" b="1"/>
            </a:br>
            <a:r>
              <a:rPr lang="en-US" sz="2400" b="1"/>
              <a:t>access resource of type </a:t>
            </a:r>
            <a:r>
              <a:rPr lang="en-US" sz="2400" b="1">
                <a:solidFill>
                  <a:schemeClr val="accent4"/>
                </a:solidFill>
              </a:rPr>
              <a:t>R, </a:t>
            </a:r>
            <a:r>
              <a:rPr lang="en-US" sz="2400" b="1"/>
              <a:t/>
            </a:r>
            <a:br>
              <a:rPr lang="en-US" sz="2400" b="1"/>
            </a:br>
            <a:r>
              <a:rPr lang="en-US" sz="2400" b="1"/>
              <a:t>owned by tenant </a:t>
            </a:r>
            <a:r>
              <a:rPr lang="en-US" sz="2400" b="1">
                <a:solidFill>
                  <a:srgbClr val="00FF00"/>
                </a:solidFill>
              </a:rPr>
              <a:t>T</a:t>
            </a:r>
            <a:r>
              <a:rPr lang="en-US" sz="2400" b="1"/>
              <a:t>?</a:t>
            </a:r>
          </a:p>
          <a:p>
            <a:pPr lvl="1" indent="444500" rtl="0">
              <a:spcBef>
                <a:spcPts val="0"/>
              </a:spcBef>
              <a:buClr>
                <a:schemeClr val="dk1"/>
              </a:buClr>
              <a:buSzPct val="133333"/>
              <a:buFont typeface="Noto Sans Symbols"/>
              <a:buChar char="-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$tenant_utils-&gt;</a:t>
            </a:r>
            <a:b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is_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_resource_accessible(</a:t>
            </a:r>
            <a:r>
              <a:rPr lang="en-US" sz="1800" b="1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$ds-&gt;tenant_id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marL="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Utils - Basic Functionality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Self-Service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400">
                <a:solidFill>
                  <a:srgbClr val="000000"/>
                </a:solidFill>
              </a:rPr>
              <a:t>The ability of a user to independently manage the delivery services defined for his content.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762625" y="3388967"/>
            <a:ext cx="3565500" cy="3360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 Control</a:t>
            </a:r>
          </a:p>
        </p:txBody>
      </p:sp>
      <p:sp>
        <p:nvSpPr>
          <p:cNvPr id="58" name="Shape 58"/>
          <p:cNvSpPr/>
          <p:nvPr/>
        </p:nvSpPr>
        <p:spPr>
          <a:xfrm>
            <a:off x="6607825" y="4524633"/>
            <a:ext cx="539700" cy="109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800"/>
              <a:t>S3</a:t>
            </a:r>
          </a:p>
        </p:txBody>
      </p:sp>
      <p:sp>
        <p:nvSpPr>
          <p:cNvPr id="59" name="Shape 59"/>
          <p:cNvSpPr/>
          <p:nvPr/>
        </p:nvSpPr>
        <p:spPr>
          <a:xfrm>
            <a:off x="6483825" y="4749500"/>
            <a:ext cx="539700" cy="109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800"/>
              <a:t>S2</a:t>
            </a:r>
          </a:p>
        </p:txBody>
      </p:sp>
      <p:sp>
        <p:nvSpPr>
          <p:cNvPr id="60" name="Shape 60"/>
          <p:cNvSpPr/>
          <p:nvPr/>
        </p:nvSpPr>
        <p:spPr>
          <a:xfrm>
            <a:off x="3872025" y="4134400"/>
            <a:ext cx="2008200" cy="245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Traffic-Ops</a:t>
            </a:r>
          </a:p>
        </p:txBody>
      </p:sp>
      <p:graphicFrame>
        <p:nvGraphicFramePr>
          <p:cNvPr id="61" name="Shape 61"/>
          <p:cNvGraphicFramePr/>
          <p:nvPr/>
        </p:nvGraphicFramePr>
        <p:xfrm>
          <a:off x="4892500" y="4777300"/>
          <a:ext cx="757225" cy="1766900"/>
        </p:xfrm>
        <a:graphic>
          <a:graphicData uri="http://schemas.openxmlformats.org/drawingml/2006/table">
            <a:tbl>
              <a:tblPr>
                <a:noFill/>
                <a:tableStyleId>{645E96DF-82CD-4D54-A9C9-A8BFEB2625C5}</a:tableStyleId>
              </a:tblPr>
              <a:tblGrid>
                <a:gridCol w="757225"/>
              </a:tblGrid>
              <a:tr h="563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/>
                        <a:t>Server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S1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S2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S3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graphicFrame>
        <p:nvGraphicFramePr>
          <p:cNvPr id="62" name="Shape 62"/>
          <p:cNvGraphicFramePr/>
          <p:nvPr/>
        </p:nvGraphicFramePr>
        <p:xfrm>
          <a:off x="3928350" y="4775850"/>
          <a:ext cx="881375" cy="1752440"/>
        </p:xfrm>
        <a:graphic>
          <a:graphicData uri="http://schemas.openxmlformats.org/drawingml/2006/table">
            <a:tbl>
              <a:tblPr>
                <a:noFill/>
                <a:tableStyleId>{645E96DF-82CD-4D54-A9C9-A8BFEB2625C5}</a:tableStyleId>
              </a:tblPr>
              <a:tblGrid>
                <a:gridCol w="881375"/>
              </a:tblGrid>
              <a:tr h="602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/>
                        <a:t>Delivery Service</a:t>
                      </a:r>
                    </a:p>
                  </a:txBody>
                  <a:tcPr marL="91425" marR="91425" marT="121900" marB="121900"/>
                </a:tc>
              </a:tr>
              <a:tr h="344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DS1</a:t>
                      </a:r>
                    </a:p>
                  </a:txBody>
                  <a:tcPr marL="91425" marR="91425" marT="121900" marB="121900"/>
                </a:tc>
              </a:tr>
              <a:tr h="344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DS2</a:t>
                      </a:r>
                    </a:p>
                  </a:txBody>
                  <a:tcPr marL="91425" marR="91425" marT="121900" marB="121900"/>
                </a:tc>
              </a:tr>
              <a:tr h="374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DS3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63" name="Shape 63"/>
          <p:cNvSpPr/>
          <p:nvPr/>
        </p:nvSpPr>
        <p:spPr>
          <a:xfrm>
            <a:off x="6331425" y="4952700"/>
            <a:ext cx="539700" cy="109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800"/>
              <a:t>S1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1425" y="5161183"/>
            <a:ext cx="539700" cy="66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625" y="3388967"/>
            <a:ext cx="1728400" cy="46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91050" y="5303150"/>
            <a:ext cx="953400" cy="10488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 rot="-7753">
            <a:off x="2844449" y="5408767"/>
            <a:ext cx="931202" cy="2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1770">
            <a:off x="4583025" y="5708850"/>
            <a:ext cx="1748400" cy="23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5650" flipH="1">
            <a:off x="2844300" y="6018464"/>
            <a:ext cx="912601" cy="2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8388" y="5516767"/>
            <a:ext cx="451504" cy="4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9006" y="5341633"/>
            <a:ext cx="271200" cy="2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Code example - Delivery-Service PUT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sub update {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my $self   = shift;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my $id     = $self-&gt;param('id');</a:t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if ( !&amp;is_oper($self) ) {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	return $self-&gt;forbidden();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my $ds = $self-&gt;db-&gt;resultset('Deliveryservice')-&gt;find( { id =&gt; $id } );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if ( !defined($ds) ) {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	return $self-&gt;not_found();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my $tenant_utils = Utils::Tenant-&gt;new($self);	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if (!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$tenant_utils-&gt;is_ds_resource_accessible($ds-&gt;tenant_id)</a:t>
            </a: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) {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	return $self-&gt;forbidden();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34290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Noto Sans Symbols"/>
              <a:buNone/>
            </a:pP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Utils - Basic Usage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Example: Delivery-Service Index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sub index {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my $rs_data = $self-&gt;db-&gt;resultset("Deliveryservice")-&gt;search(undef);</a:t>
            </a:r>
          </a:p>
          <a:p>
            <a:pPr marL="0" lvl="0" indent="-69850" rtl="0">
              <a:spcBef>
                <a:spcPts val="44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my $tenant_utils = Utils::Tenant-&gt;new($self);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while ( my $row = $rs_data-&gt;next ) {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if (!$tenant_utils-&gt;is_ds_resource_accessible($row-&gt;tenant_id)) {</a:t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endParaRPr lang="en-US"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next;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Utils - Naive Approach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518588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spcBef>
                <a:spcPts val="440"/>
              </a:spcBef>
              <a:buClr>
                <a:srgbClr val="000000"/>
              </a:buClr>
              <a:buSzPct val="78571"/>
              <a:buFont typeface="Arial"/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indent="0" rtl="0">
              <a:spcBef>
                <a:spcPts val="44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Inefficient access to the DB</a:t>
            </a:r>
          </a:p>
          <a:p>
            <a:pPr lvl="0" indent="0" rtl="0">
              <a:spcBef>
                <a:spcPts val="44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Lack of Atomicy/Consistency</a:t>
            </a:r>
          </a:p>
          <a:p>
            <a:pPr marL="0" lvl="0" indent="0" rtl="0">
              <a:spcBef>
                <a:spcPts val="440"/>
              </a:spcBef>
              <a:buNone/>
            </a:pP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spcBef>
                <a:spcPts val="440"/>
              </a:spcBef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-69850" rtl="0">
              <a:spcBef>
                <a:spcPts val="44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  <a:p>
            <a:pPr marL="45720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341425"/>
            <a:ext cx="91440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Example: Index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sub index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my $rs_data = $self-&gt;db-&gt;resultset("Deliveryservice")-&gt;search(undef);</a:t>
            </a:r>
          </a:p>
          <a:p>
            <a:pPr marL="0" lvl="0" indent="-69850" rtl="0">
              <a:spcBef>
                <a:spcPts val="44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my $tenant_utils = Utils::Tenant-&gt;new($self);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 $tenants_data = $tenant_utils-&gt;create_tenants_data_from_db();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while ( my $row = $rs_data-&gt;next )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if (!$tenant_utils-&gt;is_ds_resource_accessible(</a:t>
            </a:r>
            <a:r>
              <a:rPr lang="en-US" sz="14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$tenants_data,</a:t>
            </a: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   $row-&gt;tenant_id))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      next;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}</a:t>
            </a:r>
          </a:p>
          <a:p>
            <a:pPr marL="0" lvl="0" indent="0" rtl="0">
              <a:spcBef>
                <a:spcPts val="440"/>
              </a:spcBef>
              <a:buNone/>
            </a:pPr>
            <a:r>
              <a:rPr lang="en-US" sz="1400" b="1">
                <a:latin typeface="Courier New"/>
                <a:ea typeface="Courier New"/>
                <a:cs typeface="Courier New"/>
                <a:sym typeface="Courier New"/>
              </a:rPr>
              <a:t>	…</a:t>
            </a:r>
          </a:p>
          <a:p>
            <a:pPr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More efficient when considering DB access and Computing</a:t>
            </a:r>
          </a:p>
          <a:p>
            <a:pPr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/>
              <a:t>Atomicy/Consitency</a:t>
            </a:r>
          </a:p>
          <a:p>
            <a:pPr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rgbClr val="FF0000"/>
                </a:solidFill>
              </a:rPr>
              <a:t>Do not cache it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  <a:p>
            <a:pPr marL="45720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Utils - Using Tenant Data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341433"/>
            <a:ext cx="8686800" cy="15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400" dirty="0"/>
              <a:t>The tenancy business logic is hidden in tenant-</a:t>
            </a:r>
            <a:r>
              <a:rPr lang="en-US" sz="2400" dirty="0" err="1"/>
              <a:t>utils</a:t>
            </a:r>
            <a:endParaRPr lang="en-US" sz="2400" dirty="0"/>
          </a:p>
          <a:p>
            <a:pPr marR="0" lvl="1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0" dirty="0"/>
              <a:t>Support more complex relations - not only simple hierarchy</a:t>
            </a:r>
          </a:p>
          <a:p>
            <a:pPr lvl="2" rtl="0">
              <a:spcBef>
                <a:spcPts val="440"/>
              </a:spcBef>
              <a:buSzPct val="100000"/>
            </a:pPr>
            <a:r>
              <a:rPr lang="en-US" sz="2200" dirty="0"/>
              <a:t>Different requirements for different organizations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 dirty="0"/>
          </a:p>
          <a:p>
            <a:pPr marL="45720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Tenant Utils - Future</a:t>
            </a:r>
          </a:p>
        </p:txBody>
      </p:sp>
      <p:sp>
        <p:nvSpPr>
          <p:cNvPr id="322" name="Shape 322"/>
          <p:cNvSpPr/>
          <p:nvPr/>
        </p:nvSpPr>
        <p:spPr>
          <a:xfrm>
            <a:off x="3639068" y="259558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im.org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5381965" y="3583862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im-Music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896172" y="35838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im-Sport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104700" y="4552900"/>
            <a:ext cx="969600" cy="6597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Music Live</a:t>
            </a:r>
          </a:p>
        </p:txBody>
      </p:sp>
      <p:sp>
        <p:nvSpPr>
          <p:cNvPr id="326" name="Shape 326"/>
          <p:cNvSpPr/>
          <p:nvPr/>
        </p:nvSpPr>
        <p:spPr>
          <a:xfrm>
            <a:off x="6227750" y="4555850"/>
            <a:ext cx="969600" cy="6597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Music VOD</a:t>
            </a:r>
          </a:p>
        </p:txBody>
      </p:sp>
      <p:cxnSp>
        <p:nvCxnSpPr>
          <p:cNvPr id="327" name="Shape 327"/>
          <p:cNvCxnSpPr>
            <a:stCxn id="322" idx="2"/>
            <a:endCxn id="323" idx="0"/>
          </p:cNvCxnSpPr>
          <p:nvPr/>
        </p:nvCxnSpPr>
        <p:spPr>
          <a:xfrm rot="-5400000" flipH="1">
            <a:off x="5006768" y="2439436"/>
            <a:ext cx="545700" cy="17430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328"/>
          <p:cNvCxnSpPr>
            <a:stCxn id="324" idx="0"/>
            <a:endCxn id="322" idx="2"/>
          </p:cNvCxnSpPr>
          <p:nvPr/>
        </p:nvCxnSpPr>
        <p:spPr>
          <a:xfrm rot="-5400000">
            <a:off x="3263872" y="2439500"/>
            <a:ext cx="545700" cy="17430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329"/>
          <p:cNvCxnSpPr>
            <a:stCxn id="323" idx="2"/>
            <a:endCxn id="326" idx="0"/>
          </p:cNvCxnSpPr>
          <p:nvPr/>
        </p:nvCxnSpPr>
        <p:spPr>
          <a:xfrm rot="-5400000" flipH="1">
            <a:off x="6167065" y="4010312"/>
            <a:ext cx="529500" cy="561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Shape 330"/>
          <p:cNvCxnSpPr>
            <a:stCxn id="325" idx="0"/>
            <a:endCxn id="323" idx="2"/>
          </p:cNvCxnSpPr>
          <p:nvPr/>
        </p:nvCxnSpPr>
        <p:spPr>
          <a:xfrm rot="-5400000">
            <a:off x="5607050" y="4008850"/>
            <a:ext cx="526500" cy="5616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Shape 331"/>
          <p:cNvSpPr/>
          <p:nvPr/>
        </p:nvSpPr>
        <p:spPr>
          <a:xfrm>
            <a:off x="1618900" y="4551425"/>
            <a:ext cx="969600" cy="6597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Sport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Live</a:t>
            </a:r>
          </a:p>
        </p:txBody>
      </p:sp>
      <p:sp>
        <p:nvSpPr>
          <p:cNvPr id="332" name="Shape 332"/>
          <p:cNvSpPr/>
          <p:nvPr/>
        </p:nvSpPr>
        <p:spPr>
          <a:xfrm>
            <a:off x="2741950" y="4554375"/>
            <a:ext cx="969600" cy="659700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Sport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VOD</a:t>
            </a:r>
          </a:p>
        </p:txBody>
      </p:sp>
      <p:cxnSp>
        <p:nvCxnSpPr>
          <p:cNvPr id="333" name="Shape 333"/>
          <p:cNvCxnSpPr>
            <a:stCxn id="324" idx="2"/>
            <a:endCxn id="332" idx="0"/>
          </p:cNvCxnSpPr>
          <p:nvPr/>
        </p:nvCxnSpPr>
        <p:spPr>
          <a:xfrm rot="-5400000" flipH="1">
            <a:off x="2682022" y="4009550"/>
            <a:ext cx="528000" cy="561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Shape 334"/>
          <p:cNvCxnSpPr>
            <a:stCxn id="331" idx="0"/>
            <a:endCxn id="324" idx="2"/>
          </p:cNvCxnSpPr>
          <p:nvPr/>
        </p:nvCxnSpPr>
        <p:spPr>
          <a:xfrm rot="-5400000">
            <a:off x="2122000" y="4008125"/>
            <a:ext cx="525000" cy="5616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5" name="Shape 335"/>
          <p:cNvSpPr/>
          <p:nvPr/>
        </p:nvSpPr>
        <p:spPr>
          <a:xfrm>
            <a:off x="3639075" y="3574971"/>
            <a:ext cx="1538100" cy="5823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Sim-Live-</a:t>
            </a: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</a:p>
        </p:txBody>
      </p:sp>
      <p:cxnSp>
        <p:nvCxnSpPr>
          <p:cNvPr id="336" name="Shape 336"/>
          <p:cNvCxnSpPr>
            <a:endCxn id="335" idx="0"/>
          </p:cNvCxnSpPr>
          <p:nvPr/>
        </p:nvCxnSpPr>
        <p:spPr>
          <a:xfrm rot="5400000">
            <a:off x="4140975" y="3305121"/>
            <a:ext cx="537000" cy="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Shape 337"/>
          <p:cNvCxnSpPr/>
          <p:nvPr/>
        </p:nvCxnSpPr>
        <p:spPr>
          <a:xfrm flipH="1">
            <a:off x="2479900" y="4094975"/>
            <a:ext cx="1306200" cy="53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8" name="Shape 338"/>
          <p:cNvCxnSpPr/>
          <p:nvPr/>
        </p:nvCxnSpPr>
        <p:spPr>
          <a:xfrm>
            <a:off x="4905800" y="4149400"/>
            <a:ext cx="350100" cy="45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5243375"/>
            <a:ext cx="8779800" cy="15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2" rtl="0">
              <a:spcBef>
                <a:spcPts val="440"/>
              </a:spcBef>
            </a:pPr>
            <a:r>
              <a:rPr lang="en-US" sz="2200"/>
              <a:t>Different requirements for different resources</a:t>
            </a:r>
          </a:p>
          <a:p>
            <a:pPr lvl="2" rtl="0">
              <a:spcBef>
                <a:spcPts val="440"/>
              </a:spcBef>
            </a:pPr>
            <a:r>
              <a:rPr lang="en-US" sz="2200"/>
              <a:t>Different requirements for different operations - TBD</a:t>
            </a:r>
          </a:p>
          <a:p>
            <a:pPr lvl="1" indent="457200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0"/>
              <a:t>Further integration with external modules</a:t>
            </a: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  <a:p>
            <a:pPr marL="457200" marR="0" lvl="1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Self-Service - Customer Data Isolation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Current (2.0): DS/User mapping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Self-Service (WIP): Tenancy</a:t>
            </a:r>
          </a:p>
        </p:txBody>
      </p:sp>
      <p:sp>
        <p:nvSpPr>
          <p:cNvPr id="79" name="Shape 79"/>
          <p:cNvSpPr/>
          <p:nvPr/>
        </p:nvSpPr>
        <p:spPr>
          <a:xfrm>
            <a:off x="311725" y="5142700"/>
            <a:ext cx="2614800" cy="1322400"/>
          </a:xfrm>
          <a:prstGeom prst="rect">
            <a:avLst/>
          </a:prstGeom>
          <a:noFill/>
          <a:ln w="9525" cap="flat" cmpd="sng">
            <a:solidFill>
              <a:srgbClr val="FF3C3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11700" y="3454867"/>
            <a:ext cx="2614800" cy="1322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3762625" y="3388967"/>
            <a:ext cx="3565500" cy="3360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 Control</a:t>
            </a:r>
          </a:p>
        </p:txBody>
      </p:sp>
      <p:sp>
        <p:nvSpPr>
          <p:cNvPr id="82" name="Shape 82"/>
          <p:cNvSpPr/>
          <p:nvPr/>
        </p:nvSpPr>
        <p:spPr>
          <a:xfrm>
            <a:off x="3872025" y="4134400"/>
            <a:ext cx="2008200" cy="245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Traffic-Ops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625" y="3388967"/>
            <a:ext cx="1728400" cy="46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414325" y="3698200"/>
            <a:ext cx="1460700" cy="8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chemeClr val="accent1"/>
                </a:solidFill>
              </a:rPr>
              <a:t>Tenant1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93050" y="5325104"/>
            <a:ext cx="1387200" cy="80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>
                <a:solidFill>
                  <a:srgbClr val="FF3C3C"/>
                </a:solidFill>
              </a:rPr>
              <a:t>Tenant2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3928350" y="4728750"/>
          <a:ext cx="881375" cy="1800770"/>
        </p:xfrm>
        <a:graphic>
          <a:graphicData uri="http://schemas.openxmlformats.org/drawingml/2006/table">
            <a:tbl>
              <a:tblPr>
                <a:noFill/>
                <a:tableStyleId>{645E96DF-82CD-4D54-A9C9-A8BFEB2625C5}</a:tableStyleId>
              </a:tblPr>
              <a:tblGrid>
                <a:gridCol w="881375"/>
              </a:tblGrid>
              <a:tr h="574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/>
                        <a:t>Delivery Service</a:t>
                      </a:r>
                    </a:p>
                  </a:txBody>
                  <a:tcPr marL="91425" marR="91425" marT="121900" marB="121900"/>
                </a:tc>
              </a:tr>
              <a:tr h="357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chemeClr val="accent1"/>
                          </a:solidFill>
                        </a:rPr>
                        <a:t>DS1</a:t>
                      </a:r>
                    </a:p>
                  </a:txBody>
                  <a:tcPr marL="91425" marR="91425" marT="121900" marB="121900"/>
                </a:tc>
              </a:tr>
              <a:tr h="420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DS2</a:t>
                      </a:r>
                    </a:p>
                  </a:txBody>
                  <a:tcPr marL="91425" marR="91425" marT="121900" marB="121900"/>
                </a:tc>
              </a:tr>
              <a:tr h="390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</a:rPr>
                        <a:t>DS3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87" name="Shape 87"/>
          <p:cNvSpPr/>
          <p:nvPr/>
        </p:nvSpPr>
        <p:spPr>
          <a:xfrm rot="-8298095" flipH="1">
            <a:off x="2489197" y="4872537"/>
            <a:ext cx="1694353" cy="2184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-594096">
            <a:off x="2531624" y="5725468"/>
            <a:ext cx="1460251" cy="2263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2491804" y="6178367"/>
            <a:ext cx="1526100" cy="22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340" y="5235564"/>
            <a:ext cx="1138100" cy="85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91050" y="3575950"/>
            <a:ext cx="953400" cy="104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106601" y="5395660"/>
            <a:ext cx="559611" cy="6632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25" y="5265506"/>
            <a:ext cx="1217400" cy="10327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Self-Service - User Authorization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Current (2.0): Privilege level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Self-Service (WIP): Roles, capabilities</a:t>
            </a:r>
          </a:p>
        </p:txBody>
      </p:sp>
      <p:sp>
        <p:nvSpPr>
          <p:cNvPr id="101" name="Shape 101"/>
          <p:cNvSpPr/>
          <p:nvPr/>
        </p:nvSpPr>
        <p:spPr>
          <a:xfrm>
            <a:off x="3762625" y="3388967"/>
            <a:ext cx="3565500" cy="33609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 Control</a:t>
            </a:r>
          </a:p>
        </p:txBody>
      </p:sp>
      <p:sp>
        <p:nvSpPr>
          <p:cNvPr id="102" name="Shape 102"/>
          <p:cNvSpPr/>
          <p:nvPr/>
        </p:nvSpPr>
        <p:spPr>
          <a:xfrm>
            <a:off x="3872025" y="4134400"/>
            <a:ext cx="2008200" cy="245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Traffic-Ops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625" y="3388967"/>
            <a:ext cx="1728400" cy="4662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Shape 104"/>
          <p:cNvGraphicFramePr/>
          <p:nvPr/>
        </p:nvGraphicFramePr>
        <p:xfrm>
          <a:off x="3928350" y="4775850"/>
          <a:ext cx="900200" cy="1752440"/>
        </p:xfrm>
        <a:graphic>
          <a:graphicData uri="http://schemas.openxmlformats.org/drawingml/2006/table">
            <a:tbl>
              <a:tblPr>
                <a:noFill/>
                <a:tableStyleId>{645E96DF-82CD-4D54-A9C9-A8BFEB2625C5}</a:tableStyleId>
              </a:tblPr>
              <a:tblGrid>
                <a:gridCol w="900200"/>
              </a:tblGrid>
              <a:tr h="602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/>
                        <a:t>Delivery Service</a:t>
                      </a:r>
                    </a:p>
                  </a:txBody>
                  <a:tcPr marL="91425" marR="91425" marT="121900" marB="121900"/>
                </a:tc>
              </a:tr>
              <a:tr h="344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DS1</a:t>
                      </a:r>
                    </a:p>
                  </a:txBody>
                  <a:tcPr marL="91425" marR="91425" marT="121900" marB="121900"/>
                </a:tc>
              </a:tr>
              <a:tr h="344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DS2</a:t>
                      </a:r>
                    </a:p>
                  </a:txBody>
                  <a:tcPr marL="91425" marR="91425" marT="121900" marB="121900"/>
                </a:tc>
              </a:tr>
              <a:tr h="374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DS3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105" name="Shape 105"/>
          <p:cNvSpPr/>
          <p:nvPr/>
        </p:nvSpPr>
        <p:spPr>
          <a:xfrm rot="1961129">
            <a:off x="1665728" y="4826720"/>
            <a:ext cx="2491542" cy="2114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-593798">
            <a:off x="2050760" y="5771645"/>
            <a:ext cx="1886878" cy="1724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07" name="Shape 107"/>
          <p:cNvGraphicFramePr/>
          <p:nvPr/>
        </p:nvGraphicFramePr>
        <p:xfrm>
          <a:off x="4892500" y="4777300"/>
          <a:ext cx="757225" cy="1766900"/>
        </p:xfrm>
        <a:graphic>
          <a:graphicData uri="http://schemas.openxmlformats.org/drawingml/2006/table">
            <a:tbl>
              <a:tblPr>
                <a:noFill/>
                <a:tableStyleId>{645E96DF-82CD-4D54-A9C9-A8BFEB2625C5}</a:tableStyleId>
              </a:tblPr>
              <a:tblGrid>
                <a:gridCol w="757225"/>
              </a:tblGrid>
              <a:tr h="563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b="1"/>
                        <a:t>Users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user1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66666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user2</a:t>
                      </a:r>
                    </a:p>
                  </a:txBody>
                  <a:tcPr marL="91425" marR="91425" marT="121900" marB="121900"/>
                </a:tc>
              </a:tr>
              <a:tr h="401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900"/>
                        <a:t>user3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4638" y="5335373"/>
            <a:ext cx="662475" cy="78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86222" y="3077183"/>
            <a:ext cx="1348200" cy="1590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688850" y="4297167"/>
            <a:ext cx="757200" cy="5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3"/>
                </a:solidFill>
              </a:rPr>
              <a:t>Read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356088" y="5517175"/>
            <a:ext cx="757200" cy="3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3"/>
                </a:solidFill>
              </a:rPr>
              <a:t>Write</a:t>
            </a:r>
          </a:p>
        </p:txBody>
      </p:sp>
      <p:sp>
        <p:nvSpPr>
          <p:cNvPr id="112" name="Shape 112"/>
          <p:cNvSpPr/>
          <p:nvPr/>
        </p:nvSpPr>
        <p:spPr>
          <a:xfrm rot="1071">
            <a:off x="2056401" y="6388017"/>
            <a:ext cx="2888400" cy="22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2134425" y="3077167"/>
            <a:ext cx="1122900" cy="5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1"/>
                </a:solidFill>
              </a:rPr>
              <a:t>DS-viewer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134413" y="3353150"/>
            <a:ext cx="1122900" cy="5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1"/>
                </a:solidFill>
              </a:rPr>
              <a:t>user-admin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154588" y="6108400"/>
            <a:ext cx="757200" cy="26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accent3"/>
                </a:solidFill>
              </a:rPr>
              <a:t>Write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Access Control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Tenancy vs. Privileges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/>
              <a:t>Tenancy </a:t>
            </a:r>
            <a:r>
              <a:rPr lang="en-US"/>
              <a:t>- Controls which </a:t>
            </a:r>
            <a:r>
              <a:rPr lang="en-US" b="1"/>
              <a:t>resources </a:t>
            </a:r>
            <a:r>
              <a:rPr lang="en-US"/>
              <a:t>can be accessed by a user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E.g. User ‘mickey’ can access Delivery Service ‘</a:t>
            </a:r>
            <a:r>
              <a:rPr lang="en-US" b="1"/>
              <a:t>a</a:t>
            </a:r>
            <a:r>
              <a:rPr lang="en-US"/>
              <a:t>’ but cannot access Delivery Service ‘</a:t>
            </a:r>
            <a:r>
              <a:rPr lang="en-US" b="1"/>
              <a:t>b</a:t>
            </a:r>
            <a:r>
              <a:rPr lang="en-US"/>
              <a:t>’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 b="1"/>
              <a:t>Privileges </a:t>
            </a:r>
            <a:r>
              <a:rPr lang="en-US"/>
              <a:t>- Controls what </a:t>
            </a:r>
            <a:r>
              <a:rPr lang="en-US" b="1"/>
              <a:t>operations </a:t>
            </a:r>
            <a:r>
              <a:rPr lang="en-US"/>
              <a:t>can be executed by a user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E.g. User ‘goofy’ can </a:t>
            </a:r>
            <a:r>
              <a:rPr lang="en-US" b="1"/>
              <a:t>only read </a:t>
            </a:r>
            <a:r>
              <a:rPr lang="en-US"/>
              <a:t>Delivery Services but can </a:t>
            </a:r>
            <a:r>
              <a:rPr lang="en-US" b="1"/>
              <a:t>create/edit </a:t>
            </a:r>
            <a:r>
              <a:rPr lang="en-US"/>
              <a:t>Users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Tenancy - The details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5546" y="228600"/>
            <a:ext cx="85998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State of affairs in TC 2.0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520600" cy="488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Uses the deliveryservice_tmuser table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N:N mapping between DSes and Users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Users are allowed to view/edit only DSes assigned to them via this table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Most UI operations, and Portal V1, Use this table to limit user access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Not scalable: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New users / New DSes need many duplicate entries in table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 Hierarchy / Grouping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222222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252200" y="6477000"/>
            <a:ext cx="510900" cy="2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fld id="{00000000-1234-1234-1234-123412341234}" type="slidenum">
              <a:rPr lang="en-US" sz="10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0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wilt-New-White">
  <a:themeElements>
    <a:clrScheme name="Qwi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CED"/>
      </a:accent1>
      <a:accent2>
        <a:srgbClr val="FFF61B"/>
      </a:accent2>
      <a:accent3>
        <a:srgbClr val="7CE600"/>
      </a:accent3>
      <a:accent4>
        <a:srgbClr val="FF0000"/>
      </a:accent4>
      <a:accent5>
        <a:srgbClr val="BFBFBF"/>
      </a:accent5>
      <a:accent6>
        <a:srgbClr val="2D2D8A"/>
      </a:accent6>
      <a:hlink>
        <a:srgbClr val="00ACED"/>
      </a:hlink>
      <a:folHlink>
        <a:srgbClr val="FFF6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1039</Words>
  <Application>Microsoft Office PowerPoint</Application>
  <PresentationFormat>On-screen Show (4:3)</PresentationFormat>
  <Paragraphs>284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Noto Sans Symbols</vt:lpstr>
      <vt:lpstr>Calibri</vt:lpstr>
      <vt:lpstr>Roboto</vt:lpstr>
      <vt:lpstr>Courier New</vt:lpstr>
      <vt:lpstr>Qwilt-New-White</vt:lpstr>
      <vt:lpstr>PowerPoint Presentation</vt:lpstr>
      <vt:lpstr>PowerPoint Presentation</vt:lpstr>
      <vt:lpstr>Self-Service</vt:lpstr>
      <vt:lpstr>Self-Service - Customer Data Isolation</vt:lpstr>
      <vt:lpstr>Self-Service - User Authorization</vt:lpstr>
      <vt:lpstr>PowerPoint Presentation</vt:lpstr>
      <vt:lpstr>Tenancy vs. Privileges</vt:lpstr>
      <vt:lpstr>PowerPoint Presentation</vt:lpstr>
      <vt:lpstr>State of affairs in TC 2.0</vt:lpstr>
      <vt:lpstr>What’s new in TC 2.1</vt:lpstr>
      <vt:lpstr>Resources managed via Tenancy</vt:lpstr>
      <vt:lpstr>Tenant Hierarchy</vt:lpstr>
      <vt:lpstr>Tenant Hierarchy - Sample</vt:lpstr>
      <vt:lpstr>Basic Functionality</vt:lpstr>
      <vt:lpstr>PowerPoint Presentation</vt:lpstr>
      <vt:lpstr>CRUD API Conventions</vt:lpstr>
      <vt:lpstr>PowerPoint Presentation</vt:lpstr>
      <vt:lpstr>Global Parameter use_tenancy</vt:lpstr>
      <vt:lpstr>Upgrade Procedure</vt:lpstr>
      <vt:lpstr>Basic Functionality - Considering Upgrade</vt:lpstr>
      <vt:lpstr>API Changes due to Tenancy</vt:lpstr>
      <vt:lpstr>Old UI Adjustments (In Traffic Ops Code)</vt:lpstr>
      <vt:lpstr>PowerPoint Presentation</vt:lpstr>
      <vt:lpstr>Inactive Tenants</vt:lpstr>
      <vt:lpstr>Derived Tenancy</vt:lpstr>
      <vt:lpstr>PowerPoint Presentation</vt:lpstr>
      <vt:lpstr>Make use_tenancy True by default (?)</vt:lpstr>
      <vt:lpstr>PowerPoint Presentation</vt:lpstr>
      <vt:lpstr>Tenant Utils - Basic Functionality</vt:lpstr>
      <vt:lpstr>Tenant Utils - Basic Usage</vt:lpstr>
      <vt:lpstr>Tenant Utils - Naive Approach</vt:lpstr>
      <vt:lpstr>Tenant Utils - Using Tenant Data</vt:lpstr>
      <vt:lpstr>Tenant Utils -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nirs</dc:creator>
  <cp:lastModifiedBy>nirs</cp:lastModifiedBy>
  <cp:revision>3</cp:revision>
  <dcterms:modified xsi:type="dcterms:W3CDTF">2017-10-24T09:40:32Z</dcterms:modified>
</cp:coreProperties>
</file>